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9144000"/>
  <p:embeddedFontLst>
    <p:embeddedFont>
      <p:font typeface="Century Gothic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gysDB75qcvf+YVPqpwVXpyM/wv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enturyGothic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enturyGothic-italic.fntdata"/><Relationship Id="rId30" Type="http://schemas.openxmlformats.org/officeDocument/2006/relationships/font" Target="fonts/CenturyGothic-bold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CenturyGothic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2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7" name="Google Shape;77;p35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8" name="Google Shape;78;p3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6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4" name="Google Shape;84;p3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7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0" name="Google Shape;90;p37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3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37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Google Shape;95;p37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8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8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3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9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5" name="Google Shape;105;p39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6" name="Google Shape;106;p39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7" name="Google Shape;107;p39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8" name="Google Shape;108;p39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9" name="Google Shape;109;p39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10" name="Google Shape;110;p39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39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3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0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8" name="Google Shape;118;p40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19" name="Google Shape;119;p40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0" name="Google Shape;120;p40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1" name="Google Shape;121;p40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2" name="Google Shape;122;p40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3" name="Google Shape;123;p40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4" name="Google Shape;124;p40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5" name="Google Shape;125;p40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26" name="Google Shape;126;p4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40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4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4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41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4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2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2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4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6" name="Google Shape;26;p2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9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2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3" name="Google Shape;43;p30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4" name="Google Shape;44;p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1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0" name="Google Shape;50;p31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1" name="Google Shape;51;p31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2" name="Google Shape;52;p31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3" name="Google Shape;53;p3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3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3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63" name="Google Shape;63;p33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4" name="Google Shape;64;p3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4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4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0" name="Google Shape;70;p34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1" name="Google Shape;71;p3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2.xml"/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5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25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Google Shape;9;p25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5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>
            <p:ph type="ctrTitle"/>
          </p:nvPr>
        </p:nvSpPr>
        <p:spPr>
          <a:xfrm>
            <a:off x="1524000" y="1122363"/>
            <a:ext cx="9144000" cy="814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 sz="4000"/>
              <a:t>UNIT I  - S7,S8,S9- Topics</a:t>
            </a:r>
            <a:endParaRPr/>
          </a:p>
        </p:txBody>
      </p:sp>
      <p:sp>
        <p:nvSpPr>
          <p:cNvPr id="148" name="Google Shape;148;p1"/>
          <p:cNvSpPr txBox="1"/>
          <p:nvPr>
            <p:ph idx="1" type="subTitle"/>
          </p:nvPr>
        </p:nvSpPr>
        <p:spPr>
          <a:xfrm>
            <a:off x="1524000" y="2245659"/>
            <a:ext cx="9144000" cy="3724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en-US" sz="3600"/>
              <a:t>OPTICAL FIBER MODES, OPTICAL FIBER CONFIGURATIONS, SINGLE MODE FIBERS, MULTIMODE FIBERS, STEP INDEX FIBERS, GRADED INDEX FIBERS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Multi mode Step Index fiber</a:t>
            </a:r>
            <a:endParaRPr/>
          </a:p>
        </p:txBody>
      </p:sp>
      <p:sp>
        <p:nvSpPr>
          <p:cNvPr id="201" name="Google Shape;201;p1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The Refractive index for core and cladding are constant.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The light ray propagate through it in the form of meridional rays which cross the fiber axis during every reflection at the core cladding boundary.</a:t>
            </a:r>
            <a:endParaRPr/>
          </a:p>
        </p:txBody>
      </p:sp>
      <p:pic>
        <p:nvPicPr>
          <p:cNvPr id="202" name="Google Shape;20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2965" y="1536242"/>
            <a:ext cx="7086600" cy="2327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0234" y="900953"/>
            <a:ext cx="9197789" cy="5002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Single mode and multimode step index fiber</a:t>
            </a:r>
            <a:endParaRPr/>
          </a:p>
        </p:txBody>
      </p:sp>
      <p:pic>
        <p:nvPicPr>
          <p:cNvPr descr="Discuss in brief single mode step index fiber and multi mode step index  fiber." id="213" name="Google Shape;213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1817" y="1853248"/>
            <a:ext cx="7797900" cy="45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Multimode Graded Index fiber</a:t>
            </a:r>
            <a:endParaRPr/>
          </a:p>
        </p:txBody>
      </p:sp>
      <p:sp>
        <p:nvSpPr>
          <p:cNvPr id="219" name="Google Shape;219;p13"/>
          <p:cNvSpPr txBox="1"/>
          <p:nvPr>
            <p:ph idx="1" type="body"/>
          </p:nvPr>
        </p:nvSpPr>
        <p:spPr>
          <a:xfrm>
            <a:off x="914400" y="1223682"/>
            <a:ext cx="8861613" cy="5096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Fiber core has a non-uniform refractive index that gradually decreases from the center towards the core cladding interface.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Cladding has uniform Refractive index,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Light rays propagate through it in the form of helical rays.</a:t>
            </a:r>
            <a:endParaRPr/>
          </a:p>
        </p:txBody>
      </p:sp>
      <p:pic>
        <p:nvPicPr>
          <p:cNvPr id="220" name="Google Shape;22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853248"/>
            <a:ext cx="4585449" cy="1854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0548" y="1853248"/>
            <a:ext cx="5509793" cy="1854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156448"/>
            <a:ext cx="8996082" cy="4484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Based on the refractive Index</a:t>
            </a:r>
            <a:endParaRPr/>
          </a:p>
        </p:txBody>
      </p:sp>
      <p:pic>
        <p:nvPicPr>
          <p:cNvPr id="232" name="Google Shape;232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7812" y="2034661"/>
            <a:ext cx="8057899" cy="40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fference between Step Index fiber and Graded Index fiber" id="237" name="Google Shape;237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929" y="793376"/>
            <a:ext cx="8239495" cy="5786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Problem</a:t>
            </a:r>
            <a:endParaRPr/>
          </a:p>
        </p:txBody>
      </p:sp>
      <p:pic>
        <p:nvPicPr>
          <p:cNvPr id="243" name="Google Shape;243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8952" y="1422942"/>
            <a:ext cx="9662458" cy="4278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3253" y="484094"/>
            <a:ext cx="8458302" cy="4985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0862" y="766482"/>
            <a:ext cx="8254213" cy="457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Optical fiber modes</a:t>
            </a:r>
            <a:endParaRPr/>
          </a:p>
        </p:txBody>
      </p:sp>
      <p:sp>
        <p:nvSpPr>
          <p:cNvPr id="154" name="Google Shape;154;p2"/>
          <p:cNvSpPr txBox="1"/>
          <p:nvPr>
            <p:ph idx="1" type="body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Optical fiber is classified into 2 categories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/>
              <a:t>1. Number of modes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Single Mode Fiber (SMF)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Multi Mode Fiber (MMF)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457200" lvl="1" marL="457200" rtl="0" algn="l">
              <a:spcBef>
                <a:spcPts val="1000"/>
              </a:spcBef>
              <a:spcAft>
                <a:spcPts val="0"/>
              </a:spcAft>
              <a:buSzPts val="1440"/>
              <a:buAutoNum type="arabicPeriod" startAt="2"/>
            </a:pPr>
            <a:r>
              <a:rPr lang="en-US"/>
              <a:t>Refractive Index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Step Index (Single mode/ Multimode)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Graded Index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8097" y="927847"/>
            <a:ext cx="9448396" cy="4840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2768" y="820272"/>
            <a:ext cx="9078254" cy="4823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724" y="537883"/>
            <a:ext cx="9911241" cy="5893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5059" y="632012"/>
            <a:ext cx="7648515" cy="4866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649" y="820270"/>
            <a:ext cx="8952916" cy="4900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"/>
          <p:cNvSpPr txBox="1"/>
          <p:nvPr>
            <p:ph type="title"/>
          </p:nvPr>
        </p:nvSpPr>
        <p:spPr>
          <a:xfrm>
            <a:off x="1654641" y="1999130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Based on Number of Modes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Single mode fiber</a:t>
            </a:r>
            <a:endParaRPr/>
          </a:p>
        </p:txBody>
      </p:sp>
      <p:sp>
        <p:nvSpPr>
          <p:cNvPr id="165" name="Google Shape;165;p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Only one mode can propagate through the fiber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Core diameter (5um) and high cladding diameter (70um)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Difference between the R.I of core and cladding is very small.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There is neither dispersion nor degradation therefore it is suitable for long distance communication.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Light is passed through the single mode fiber through laser diode.</a:t>
            </a:r>
            <a:endParaRPr/>
          </a:p>
        </p:txBody>
      </p:sp>
      <p:pic>
        <p:nvPicPr>
          <p:cNvPr id="166" name="Google Shape;16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0538" y="1667436"/>
            <a:ext cx="5884215" cy="1568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 txBox="1"/>
          <p:nvPr>
            <p:ph type="title"/>
          </p:nvPr>
        </p:nvSpPr>
        <p:spPr>
          <a:xfrm>
            <a:off x="7223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Multimode fiber</a:t>
            </a:r>
            <a:endParaRPr/>
          </a:p>
        </p:txBody>
      </p:sp>
      <p:sp>
        <p:nvSpPr>
          <p:cNvPr id="172" name="Google Shape;172;p5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Allows large number of modes for light ray travelling through it.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Core diameter is 40un and Cladding is 70um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The relative refractive index is larger than single mode fiber.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Due to multimode dispersion, signal degradation takes place.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Not suitable for long distance communication due to large dispersion and attenuation.</a:t>
            </a:r>
            <a:endParaRPr/>
          </a:p>
        </p:txBody>
      </p:sp>
      <p:pic>
        <p:nvPicPr>
          <p:cNvPr id="173" name="Google Shape;17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1495" y="1372235"/>
            <a:ext cx="6422150" cy="155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3215" y="1062318"/>
            <a:ext cx="8980936" cy="4915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"/>
          <p:cNvSpPr txBox="1"/>
          <p:nvPr>
            <p:ph type="title"/>
          </p:nvPr>
        </p:nvSpPr>
        <p:spPr>
          <a:xfrm>
            <a:off x="1291569" y="173018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Based on Refractive Index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Single mode step index fiber</a:t>
            </a:r>
            <a:endParaRPr/>
          </a:p>
        </p:txBody>
      </p:sp>
      <p:sp>
        <p:nvSpPr>
          <p:cNvPr id="189" name="Google Shape;189;p8"/>
          <p:cNvSpPr txBox="1"/>
          <p:nvPr>
            <p:ph idx="1" type="body"/>
          </p:nvPr>
        </p:nvSpPr>
        <p:spPr>
          <a:xfrm>
            <a:off x="-448045" y="1853262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 single mode or monomode step index fiber </a:t>
            </a:r>
            <a:r>
              <a:rPr b="1" lang="en-US"/>
              <a:t>allows the propagation of only one traverse electromagnetic mode</a:t>
            </a:r>
            <a:r>
              <a:rPr lang="en-US"/>
              <a:t> and hence the core diameter must be of the order of 2 µm to 10µm. It has high information carrying capacity.</a:t>
            </a:r>
            <a:endParaRPr/>
          </a:p>
        </p:txBody>
      </p:sp>
      <p:pic>
        <p:nvPicPr>
          <p:cNvPr id="190" name="Google Shape;19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7683" y="1853247"/>
            <a:ext cx="5290857" cy="1615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188" y="927847"/>
            <a:ext cx="9117106" cy="4951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2022-01-07T08:12:43Z</dcterms:created>
  <dc:creator>Microsoft account</dc:creator>
</cp:coreProperties>
</file>